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311" r:id="rId6"/>
    <p:sldId id="313" r:id="rId7"/>
    <p:sldId id="314" r:id="rId8"/>
    <p:sldId id="321" r:id="rId9"/>
    <p:sldId id="322" r:id="rId10"/>
    <p:sldId id="323" r:id="rId11"/>
    <p:sldId id="325" r:id="rId12"/>
    <p:sldId id="315" r:id="rId13"/>
    <p:sldId id="317" r:id="rId14"/>
    <p:sldId id="318" r:id="rId15"/>
    <p:sldId id="319" r:id="rId16"/>
    <p:sldId id="320" r:id="rId17"/>
    <p:sldId id="289" r:id="rId18"/>
    <p:sldId id="290" r:id="rId19"/>
  </p:sldIdLst>
  <p:sldSz cx="9144000" cy="5143500" type="screen16x9"/>
  <p:notesSz cx="6858000" cy="9144000"/>
  <p:embeddedFontLst>
    <p:embeddedFont>
      <p:font typeface="Aldrich" panose="020B0604020202020204" charset="0"/>
      <p:regular r:id="rId21"/>
    </p:embeddedFont>
    <p:embeddedFont>
      <p:font typeface="Bebas Neue" panose="020B0604020202020204" charset="0"/>
      <p:regular r:id="rId22"/>
    </p:embeddedFont>
    <p:embeddedFont>
      <p:font typeface="Blinker" panose="020B0604020202020204" charset="0"/>
      <p:regular r:id="rId23"/>
      <p:bold r:id="rId24"/>
    </p:embeddedFont>
    <p:embeddedFont>
      <p:font typeface="Oswald SemiBold" panose="000007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E9D"/>
    <a:srgbClr val="FBFCFD"/>
    <a:srgbClr val="596FA4"/>
    <a:srgbClr val="5E74A7"/>
    <a:srgbClr val="405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55C30E-ED04-4613-B77C-329DA2F8C6F0}">
  <a:tblStyle styleId="{7955C30E-ED04-4613-B77C-329DA2F8C6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4660"/>
  </p:normalViewPr>
  <p:slideViewPr>
    <p:cSldViewPr snapToGrid="0">
      <p:cViewPr>
        <p:scale>
          <a:sx n="100" d="100"/>
          <a:sy n="100" d="100"/>
        </p:scale>
        <p:origin x="1267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35c37cb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135c37cb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4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21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76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23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21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382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g135e4e4275b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7" name="Google Shape;5117;g135e4e4275b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135e4e4275b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135e4e4275b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0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6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6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05975"/>
            <a:ext cx="4639800" cy="29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2425"/>
            <a:ext cx="2964600" cy="6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56992" y="-244863"/>
            <a:ext cx="2707165" cy="5633225"/>
            <a:chOff x="6056992" y="-389989"/>
            <a:chExt cx="2707165" cy="5633225"/>
          </a:xfrm>
        </p:grpSpPr>
        <p:sp>
          <p:nvSpPr>
            <p:cNvPr id="12" name="Google Shape;12;p2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29"/>
          <p:cNvGrpSpPr/>
          <p:nvPr/>
        </p:nvGrpSpPr>
        <p:grpSpPr>
          <a:xfrm>
            <a:off x="-232849" y="-214548"/>
            <a:ext cx="9609698" cy="1691981"/>
            <a:chOff x="-232849" y="318827"/>
            <a:chExt cx="9609698" cy="1691981"/>
          </a:xfrm>
        </p:grpSpPr>
        <p:sp>
          <p:nvSpPr>
            <p:cNvPr id="3507" name="Google Shape;3507;p29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9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9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9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9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9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9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9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9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9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9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9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9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9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9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9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9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9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9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9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2" name="Google Shape;36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7000" y="76200"/>
            <a:ext cx="3590799" cy="32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3503217" y="-134299"/>
            <a:ext cx="5752593" cy="2982285"/>
            <a:chOff x="3731817" y="-410524"/>
            <a:chExt cx="5752593" cy="2982285"/>
          </a:xfrm>
        </p:grpSpPr>
        <p:sp>
          <p:nvSpPr>
            <p:cNvPr id="150" name="Google Shape;150;p3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720000" y="3251675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11825"/>
            <a:ext cx="1206900" cy="1206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720000" y="4169675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7"/>
          <p:cNvGrpSpPr/>
          <p:nvPr/>
        </p:nvGrpSpPr>
        <p:grpSpPr>
          <a:xfrm>
            <a:off x="5103417" y="2647951"/>
            <a:ext cx="5752593" cy="2982285"/>
            <a:chOff x="3731817" y="-410524"/>
            <a:chExt cx="5752593" cy="2982285"/>
          </a:xfrm>
        </p:grpSpPr>
        <p:sp>
          <p:nvSpPr>
            <p:cNvPr id="739" name="Google Shape;739;p7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7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7"/>
          <p:cNvSpPr txBox="1">
            <a:spLocks noGrp="1"/>
          </p:cNvSpPr>
          <p:nvPr>
            <p:ph type="body" idx="1"/>
          </p:nvPr>
        </p:nvSpPr>
        <p:spPr>
          <a:xfrm>
            <a:off x="720000" y="1443250"/>
            <a:ext cx="3861000" cy="28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"/>
          <p:cNvGrpSpPr/>
          <p:nvPr/>
        </p:nvGrpSpPr>
        <p:grpSpPr>
          <a:xfrm>
            <a:off x="6926317" y="-244863"/>
            <a:ext cx="2707165" cy="5633225"/>
            <a:chOff x="6056992" y="-389989"/>
            <a:chExt cx="2707165" cy="5633225"/>
          </a:xfrm>
        </p:grpSpPr>
        <p:sp>
          <p:nvSpPr>
            <p:cNvPr id="1416" name="Google Shape;1416;p13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3" name="Google Shape;1553;p13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3"/>
          <p:cNvSpPr txBox="1">
            <a:spLocks noGrp="1"/>
          </p:cNvSpPr>
          <p:nvPr>
            <p:ph type="title" idx="2" hasCustomPrompt="1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13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13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6" hasCustomPrompt="1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"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7" name="Google Shape;2377;p21"/>
          <p:cNvGrpSpPr/>
          <p:nvPr/>
        </p:nvGrpSpPr>
        <p:grpSpPr>
          <a:xfrm>
            <a:off x="7638142" y="-220937"/>
            <a:ext cx="2707165" cy="3313775"/>
            <a:chOff x="-1239158" y="-297137"/>
            <a:chExt cx="2707165" cy="3313775"/>
          </a:xfrm>
        </p:grpSpPr>
        <p:sp>
          <p:nvSpPr>
            <p:cNvPr id="2378" name="Google Shape;2378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21"/>
          <p:cNvGrpSpPr/>
          <p:nvPr/>
        </p:nvGrpSpPr>
        <p:grpSpPr>
          <a:xfrm>
            <a:off x="-1191533" y="-220937"/>
            <a:ext cx="2707165" cy="3313775"/>
            <a:chOff x="-1239158" y="-297137"/>
            <a:chExt cx="2707165" cy="3313775"/>
          </a:xfrm>
        </p:grpSpPr>
        <p:sp>
          <p:nvSpPr>
            <p:cNvPr id="2459" name="Google Shape;2459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9" name="Google Shape;2539;p21"/>
          <p:cNvSpPr txBox="1">
            <a:spLocks noGrp="1"/>
          </p:cNvSpPr>
          <p:nvPr>
            <p:ph type="subTitle" idx="1"/>
          </p:nvPr>
        </p:nvSpPr>
        <p:spPr>
          <a:xfrm>
            <a:off x="16643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0" name="Google Shape;2540;p21"/>
          <p:cNvSpPr txBox="1">
            <a:spLocks noGrp="1"/>
          </p:cNvSpPr>
          <p:nvPr>
            <p:ph type="subTitle" idx="2"/>
          </p:nvPr>
        </p:nvSpPr>
        <p:spPr>
          <a:xfrm>
            <a:off x="45719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1" name="Google Shape;2541;p21"/>
          <p:cNvSpPr txBox="1">
            <a:spLocks noGrp="1"/>
          </p:cNvSpPr>
          <p:nvPr>
            <p:ph type="subTitle" idx="3"/>
          </p:nvPr>
        </p:nvSpPr>
        <p:spPr>
          <a:xfrm>
            <a:off x="16643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21"/>
          <p:cNvSpPr txBox="1">
            <a:spLocks noGrp="1"/>
          </p:cNvSpPr>
          <p:nvPr>
            <p:ph type="subTitle" idx="4"/>
          </p:nvPr>
        </p:nvSpPr>
        <p:spPr>
          <a:xfrm>
            <a:off x="45719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21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6_1"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27"/>
          <p:cNvSpPr txBox="1">
            <a:spLocks noGrp="1"/>
          </p:cNvSpPr>
          <p:nvPr>
            <p:ph type="ctrTitle"/>
          </p:nvPr>
        </p:nvSpPr>
        <p:spPr>
          <a:xfrm>
            <a:off x="4141750" y="5395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8" name="Google Shape;3218;p27"/>
          <p:cNvSpPr txBox="1">
            <a:spLocks noGrp="1"/>
          </p:cNvSpPr>
          <p:nvPr>
            <p:ph type="subTitle" idx="1"/>
          </p:nvPr>
        </p:nvSpPr>
        <p:spPr>
          <a:xfrm>
            <a:off x="4136875" y="15373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9" name="Google Shape;3219;p27"/>
          <p:cNvSpPr txBox="1"/>
          <p:nvPr/>
        </p:nvSpPr>
        <p:spPr>
          <a:xfrm>
            <a:off x="4154700" y="3631688"/>
            <a:ext cx="42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3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3220" name="Google Shape;3220;p27"/>
          <p:cNvGrpSpPr/>
          <p:nvPr/>
        </p:nvGrpSpPr>
        <p:grpSpPr>
          <a:xfrm>
            <a:off x="1056367" y="-244863"/>
            <a:ext cx="2707165" cy="5633225"/>
            <a:chOff x="6056992" y="-389989"/>
            <a:chExt cx="2707165" cy="5633225"/>
          </a:xfrm>
        </p:grpSpPr>
        <p:sp>
          <p:nvSpPr>
            <p:cNvPr id="3221" name="Google Shape;3221;p27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7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7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7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7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7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7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7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7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7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7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7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7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7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7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7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7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7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7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7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7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7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7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7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7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7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7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7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7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7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7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7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7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7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7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7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7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7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7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7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7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7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7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7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7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7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7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7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7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7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7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7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7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7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7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7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7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7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7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7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7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7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7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7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7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7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7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7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7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7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7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7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7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7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7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7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oogle Shape;3358;p28"/>
          <p:cNvGrpSpPr/>
          <p:nvPr/>
        </p:nvGrpSpPr>
        <p:grpSpPr>
          <a:xfrm>
            <a:off x="-232849" y="3652602"/>
            <a:ext cx="9609698" cy="1691981"/>
            <a:chOff x="-232849" y="318827"/>
            <a:chExt cx="9609698" cy="1691981"/>
          </a:xfrm>
        </p:grpSpPr>
        <p:sp>
          <p:nvSpPr>
            <p:cNvPr id="3359" name="Google Shape;3359;p28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8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8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8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8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8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8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8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8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8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8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8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8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8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8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8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8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8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8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8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8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8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8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8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8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8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8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8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8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8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8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8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8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8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8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8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8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8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8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8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8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8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8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8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8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8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8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8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8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8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8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4" name="Google Shape;35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335625"/>
            <a:ext cx="4600699" cy="27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2800" b="1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7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tionalrail.co.uk/" TargetMode="External"/><Relationship Id="rId5" Type="http://schemas.openxmlformats.org/officeDocument/2006/relationships/hyperlink" Target="https://www.networkrail.co.uk/" TargetMode="External"/><Relationship Id="rId4" Type="http://schemas.openxmlformats.org/officeDocument/2006/relationships/hyperlink" Target="https://www.orr.gov.u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Google Shape;3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9092" y="2341756"/>
            <a:ext cx="3126305" cy="280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33">
            <a:hlinkClick r:id=""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225" y="-1"/>
            <a:ext cx="760599" cy="13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63" name="Google Shape;3663;p33"/>
          <p:cNvSpPr txBox="1">
            <a:spLocks noGrp="1"/>
          </p:cNvSpPr>
          <p:nvPr>
            <p:ph type="ctrTitle"/>
          </p:nvPr>
        </p:nvSpPr>
        <p:spPr>
          <a:xfrm>
            <a:off x="1573770" y="605371"/>
            <a:ext cx="6018474" cy="2940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UK NATIONAL RAIL PERFORMANCE 2024</a:t>
            </a:r>
            <a:endParaRPr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5B975-565C-4333-8725-3628E52ABB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21521" y="848902"/>
            <a:ext cx="1052249" cy="1052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47A14-1BC6-43F5-BA83-D2F3B70B0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244" y="-90260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0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958E-07F3-4267-82BE-5DE17AA7A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30" r="28374"/>
          <a:stretch/>
        </p:blipFill>
        <p:spPr>
          <a:xfrm>
            <a:off x="-2" y="705242"/>
            <a:ext cx="4279649" cy="4438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D297F-571D-4B44-9A70-E56C034BF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30"/>
          <a:stretch/>
        </p:blipFill>
        <p:spPr>
          <a:xfrm>
            <a:off x="4279647" y="705242"/>
            <a:ext cx="4919223" cy="4438258"/>
          </a:xfrm>
          <a:prstGeom prst="rect">
            <a:avLst/>
          </a:prstGeom>
        </p:spPr>
      </p:pic>
      <p:sp>
        <p:nvSpPr>
          <p:cNvPr id="11" name="Google Shape;3797;p40">
            <a:extLst>
              <a:ext uri="{FF2B5EF4-FFF2-40B4-BE49-F238E27FC236}">
                <a16:creationId xmlns:a16="http://schemas.microsoft.com/office/drawing/2014/main" id="{024CCC10-D3F5-4540-9DE9-1300395CF3B0}"/>
              </a:ext>
            </a:extLst>
          </p:cNvPr>
          <p:cNvSpPr txBox="1">
            <a:spLocks/>
          </p:cNvSpPr>
          <p:nvPr/>
        </p:nvSpPr>
        <p:spPr>
          <a:xfrm>
            <a:off x="2337787" y="425215"/>
            <a:ext cx="4468426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are we going to answer?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F53C49-A700-45D8-9A0A-287FC34A8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-15396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7BEB4-9538-427B-BD4B-5737875C9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9" r="5375"/>
          <a:stretch/>
        </p:blipFill>
        <p:spPr>
          <a:xfrm>
            <a:off x="0" y="691080"/>
            <a:ext cx="3549600" cy="2383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B7A56-9281-4B2D-9EF7-7919C4164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1"/>
          <a:stretch/>
        </p:blipFill>
        <p:spPr>
          <a:xfrm>
            <a:off x="0" y="3074401"/>
            <a:ext cx="3549600" cy="2069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D3DD1-133B-4A86-9FAF-CFE81D445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01" y="691078"/>
            <a:ext cx="5594400" cy="4452422"/>
          </a:xfrm>
          <a:prstGeom prst="rect">
            <a:avLst/>
          </a:prstGeom>
        </p:spPr>
      </p:pic>
      <p:sp>
        <p:nvSpPr>
          <p:cNvPr id="12" name="Google Shape;3797;p40">
            <a:extLst>
              <a:ext uri="{FF2B5EF4-FFF2-40B4-BE49-F238E27FC236}">
                <a16:creationId xmlns:a16="http://schemas.microsoft.com/office/drawing/2014/main" id="{B3E68EE7-D6C4-4A26-A99D-E755D3C6D739}"/>
              </a:ext>
            </a:extLst>
          </p:cNvPr>
          <p:cNvSpPr txBox="1">
            <a:spLocks/>
          </p:cNvSpPr>
          <p:nvPr/>
        </p:nvSpPr>
        <p:spPr>
          <a:xfrm>
            <a:off x="2337787" y="403287"/>
            <a:ext cx="4468426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are we going to answer?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F32C04-C3FE-46BC-B97F-0004E654C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are we going to answer?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80FD-0E27-4B47-858B-AB3FCF95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1972"/>
            <a:ext cx="9201600" cy="4366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87" y="403287"/>
            <a:ext cx="4468426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are we going to answer?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8FAC9-A86D-49A9-8D02-A083BC4F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1200"/>
            <a:ext cx="9144000" cy="443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BD857-7BF1-4136-A066-4B687EB7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are we going to answer?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69546-213F-41D6-AFEC-675DF4F7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1972"/>
            <a:ext cx="9144000" cy="4401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2AE04-3E07-4E9B-B40E-749D06B4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1751825" y="440042"/>
            <a:ext cx="5640350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Can we predict if the train is going to be delayed?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4FE78-8F16-4579-AA62-B63571193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96"/>
          <a:stretch/>
        </p:blipFill>
        <p:spPr>
          <a:xfrm>
            <a:off x="-1" y="754260"/>
            <a:ext cx="4024801" cy="1868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403ED-F20F-4A15-B7CB-99FB91104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23065"/>
            <a:ext cx="4024799" cy="2520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95D15-61C5-4D5F-A43C-51526E3B4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01" y="754261"/>
            <a:ext cx="5083200" cy="4389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05321-CF8C-4E0F-A0CC-476BD4DF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961" y="-87045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850394" y="109751"/>
            <a:ext cx="5443212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US" sz="3600" dirty="0"/>
              <a:t>Key Insights</a:t>
            </a:r>
            <a:endParaRPr lang="en-IN" dirty="0"/>
          </a:p>
        </p:txBody>
      </p:sp>
      <p:sp>
        <p:nvSpPr>
          <p:cNvPr id="6" name="Google Shape;3690;p35">
            <a:extLst>
              <a:ext uri="{FF2B5EF4-FFF2-40B4-BE49-F238E27FC236}">
                <a16:creationId xmlns:a16="http://schemas.microsoft.com/office/drawing/2014/main" id="{1230367E-7B80-4D5C-98FC-875476F11B94}"/>
              </a:ext>
            </a:extLst>
          </p:cNvPr>
          <p:cNvSpPr txBox="1">
            <a:spLocks/>
          </p:cNvSpPr>
          <p:nvPr/>
        </p:nvSpPr>
        <p:spPr>
          <a:xfrm>
            <a:off x="493913" y="47063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8" name="Google Shape;5165;p68">
            <a:extLst>
              <a:ext uri="{FF2B5EF4-FFF2-40B4-BE49-F238E27FC236}">
                <a16:creationId xmlns:a16="http://schemas.microsoft.com/office/drawing/2014/main" id="{0EC085F2-C85F-45E3-81BC-ECB82611D8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69" y="3813718"/>
            <a:ext cx="2118732" cy="126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864;p43">
            <a:extLst>
              <a:ext uri="{FF2B5EF4-FFF2-40B4-BE49-F238E27FC236}">
                <a16:creationId xmlns:a16="http://schemas.microsoft.com/office/drawing/2014/main" id="{78CC4D3E-3F41-4E5D-9C21-47DC0E066846}"/>
              </a:ext>
            </a:extLst>
          </p:cNvPr>
          <p:cNvSpPr txBox="1">
            <a:spLocks/>
          </p:cNvSpPr>
          <p:nvPr/>
        </p:nvSpPr>
        <p:spPr>
          <a:xfrm>
            <a:off x="0" y="508705"/>
            <a:ext cx="9144000" cy="4634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endParaRPr lang="en-US" dirty="0">
              <a:solidFill>
                <a:srgbClr val="2D4E9D"/>
              </a:solidFill>
              <a:latin typeface="Blinker" panose="020B0604020202020204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London stations are the most busiest train stations in UK.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UK Railways access by public showed steady growth since the last 2 decades until pre-pandemic. 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Delay is observed around 8.7% , with an average delay of 39 minutes at midnight / early morning time of the day on alternate days of the week.  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 length is not influencing the delay as we expected which is validated from both correlation analysis and box plot.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 Platforms UM in Chester-Le-Street and 15A in Leeds have shown to be the most delayed platforms with average delay above 34 mins.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Longer the journey, longer the delay is observed 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The busiest stations are not the ones that is delayed more than a maximum of 10 minutes.</a:t>
            </a:r>
          </a:p>
          <a:p>
            <a:pPr marL="342900" indent="-34290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London North Eastern Railway TOC’s trains are the most delayed from our analysis </a:t>
            </a:r>
          </a:p>
          <a:p>
            <a:pPr algn="just">
              <a:lnSpc>
                <a:spcPct val="150000"/>
              </a:lnSpc>
              <a:buClr>
                <a:srgbClr val="2D4E9D"/>
              </a:buClr>
              <a:buSzPct val="150000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           who has record of closing 96.7%  of delay compensation claims in the last 5 years.</a:t>
            </a:r>
          </a:p>
          <a:p>
            <a:pPr marL="285750" indent="-285750" algn="just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Journey time and few Operators are the most influencing factor in predicting the delay </a:t>
            </a:r>
          </a:p>
          <a:p>
            <a:pPr algn="just">
              <a:lnSpc>
                <a:spcPct val="150000"/>
              </a:lnSpc>
              <a:buClr>
                <a:srgbClr val="2D4E9D"/>
              </a:buClr>
              <a:buSzPct val="150000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        of a scheduled train</a:t>
            </a:r>
          </a:p>
          <a:p>
            <a:pPr algn="just">
              <a:lnSpc>
                <a:spcPct val="150000"/>
              </a:lnSpc>
              <a:buClr>
                <a:srgbClr val="2D4E9D"/>
              </a:buClr>
              <a:buSzPct val="150000"/>
            </a:pPr>
            <a:endParaRPr lang="en-US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92D31C-F7EC-4775-8BB3-199826C3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61" y="-90509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66"/>
          <p:cNvSpPr txBox="1">
            <a:spLocks noGrp="1"/>
          </p:cNvSpPr>
          <p:nvPr>
            <p:ph type="subTitle" idx="1"/>
          </p:nvPr>
        </p:nvSpPr>
        <p:spPr>
          <a:xfrm>
            <a:off x="1521965" y="1706724"/>
            <a:ext cx="6676724" cy="624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linker" panose="020B0604020202020204" charset="0"/>
              </a:rPr>
              <a:t>James Lee-Meredith, Instructor</a:t>
            </a:r>
            <a:endParaRPr dirty="0">
              <a:latin typeface="Blinker" panose="020B0604020202020204" charset="0"/>
            </a:endParaRPr>
          </a:p>
        </p:txBody>
      </p:sp>
      <p:sp>
        <p:nvSpPr>
          <p:cNvPr id="5122" name="Google Shape;5122;p66"/>
          <p:cNvSpPr txBox="1">
            <a:spLocks noGrp="1"/>
          </p:cNvSpPr>
          <p:nvPr>
            <p:ph type="subTitle" idx="4"/>
          </p:nvPr>
        </p:nvSpPr>
        <p:spPr>
          <a:xfrm>
            <a:off x="1585123" y="3169975"/>
            <a:ext cx="6328494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Grand Circus Team</a:t>
            </a:r>
            <a:endParaRPr sz="2500" dirty="0"/>
          </a:p>
        </p:txBody>
      </p:sp>
      <p:sp>
        <p:nvSpPr>
          <p:cNvPr id="5123" name="Google Shape;5123;p6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</a:t>
            </a:r>
            <a:endParaRPr dirty="0"/>
          </a:p>
        </p:txBody>
      </p:sp>
      <p:pic>
        <p:nvPicPr>
          <p:cNvPr id="5126" name="Google Shape;51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778" y="3260703"/>
            <a:ext cx="2057994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952727" cy="1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BA677-74D9-49B5-BB3B-635ED60FE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0321"/>
            <a:ext cx="1576039" cy="777772"/>
          </a:xfrm>
          <a:prstGeom prst="rect">
            <a:avLst/>
          </a:prstGeom>
        </p:spPr>
      </p:pic>
      <p:sp>
        <p:nvSpPr>
          <p:cNvPr id="18" name="Google Shape;5119;p66">
            <a:extLst>
              <a:ext uri="{FF2B5EF4-FFF2-40B4-BE49-F238E27FC236}">
                <a16:creationId xmlns:a16="http://schemas.microsoft.com/office/drawing/2014/main" id="{67F2F497-63DB-4678-B41C-80025076FA1F}"/>
              </a:ext>
            </a:extLst>
          </p:cNvPr>
          <p:cNvSpPr txBox="1">
            <a:spLocks/>
          </p:cNvSpPr>
          <p:nvPr/>
        </p:nvSpPr>
        <p:spPr>
          <a:xfrm>
            <a:off x="1521965" y="2733959"/>
            <a:ext cx="6676724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William Westley, Program Manager</a:t>
            </a:r>
          </a:p>
        </p:txBody>
      </p:sp>
      <p:sp>
        <p:nvSpPr>
          <p:cNvPr id="19" name="Google Shape;5119;p66">
            <a:extLst>
              <a:ext uri="{FF2B5EF4-FFF2-40B4-BE49-F238E27FC236}">
                <a16:creationId xmlns:a16="http://schemas.microsoft.com/office/drawing/2014/main" id="{6C08F2F4-259C-4AE0-BAD2-746FAC9DF0ED}"/>
              </a:ext>
            </a:extLst>
          </p:cNvPr>
          <p:cNvSpPr txBox="1">
            <a:spLocks/>
          </p:cNvSpPr>
          <p:nvPr/>
        </p:nvSpPr>
        <p:spPr>
          <a:xfrm>
            <a:off x="1521965" y="2202762"/>
            <a:ext cx="6676724" cy="62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Dylan Gleason, Teaching Assistant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67"/>
          <p:cNvSpPr txBox="1">
            <a:spLocks noGrp="1"/>
          </p:cNvSpPr>
          <p:nvPr>
            <p:ph type="ctrTitle"/>
          </p:nvPr>
        </p:nvSpPr>
        <p:spPr>
          <a:xfrm>
            <a:off x="4141750" y="15739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5156" name="Google Shape;5156;p67">
            <a:hlinkClick r:id=""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525" y="-85425"/>
            <a:ext cx="872999" cy="15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1742576"/>
            <a:ext cx="3686252" cy="28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975F1E-EAFE-4E58-BA1F-84E957EF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5425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375" y="2076450"/>
            <a:ext cx="3778324" cy="29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185775" y="73411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Agenda</a:t>
            </a:r>
            <a:endParaRPr dirty="0"/>
          </a:p>
        </p:txBody>
      </p:sp>
      <p:sp>
        <p:nvSpPr>
          <p:cNvPr id="3685" name="Google Shape;3685;p35"/>
          <p:cNvSpPr txBox="1">
            <a:spLocks noGrp="1"/>
          </p:cNvSpPr>
          <p:nvPr>
            <p:ph type="title"/>
          </p:nvPr>
        </p:nvSpPr>
        <p:spPr>
          <a:xfrm>
            <a:off x="540425" y="68568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86" name="Google Shape;3686;p35"/>
          <p:cNvSpPr txBox="1">
            <a:spLocks noGrp="1"/>
          </p:cNvSpPr>
          <p:nvPr>
            <p:ph type="title" idx="2"/>
          </p:nvPr>
        </p:nvSpPr>
        <p:spPr>
          <a:xfrm>
            <a:off x="540425" y="159571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88" name="Google Shape;3688;p35"/>
          <p:cNvSpPr txBox="1">
            <a:spLocks noGrp="1"/>
          </p:cNvSpPr>
          <p:nvPr>
            <p:ph type="title" idx="4"/>
          </p:nvPr>
        </p:nvSpPr>
        <p:spPr>
          <a:xfrm>
            <a:off x="540425" y="253964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90" name="Google Shape;3690;p35"/>
          <p:cNvSpPr txBox="1">
            <a:spLocks noGrp="1"/>
          </p:cNvSpPr>
          <p:nvPr>
            <p:ph type="title" idx="6"/>
          </p:nvPr>
        </p:nvSpPr>
        <p:spPr>
          <a:xfrm>
            <a:off x="540425" y="340973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92" name="Google Shape;3692;p35"/>
          <p:cNvSpPr txBox="1">
            <a:spLocks noGrp="1"/>
          </p:cNvSpPr>
          <p:nvPr>
            <p:ph type="subTitle" idx="9"/>
          </p:nvPr>
        </p:nvSpPr>
        <p:spPr>
          <a:xfrm>
            <a:off x="1353424" y="786336"/>
            <a:ext cx="2959375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3693" name="Google Shape;3693;p35"/>
          <p:cNvSpPr txBox="1">
            <a:spLocks noGrp="1"/>
          </p:cNvSpPr>
          <p:nvPr>
            <p:ph type="subTitle" idx="13"/>
          </p:nvPr>
        </p:nvSpPr>
        <p:spPr>
          <a:xfrm>
            <a:off x="1353424" y="1652025"/>
            <a:ext cx="3218576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94" name="Google Shape;3694;p35"/>
          <p:cNvSpPr txBox="1">
            <a:spLocks noGrp="1"/>
          </p:cNvSpPr>
          <p:nvPr>
            <p:ph type="subTitle" idx="14"/>
          </p:nvPr>
        </p:nvSpPr>
        <p:spPr>
          <a:xfrm>
            <a:off x="1353424" y="2613752"/>
            <a:ext cx="3778324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3695" name="Google Shape;3695;p35"/>
          <p:cNvSpPr txBox="1">
            <a:spLocks noGrp="1"/>
          </p:cNvSpPr>
          <p:nvPr>
            <p:ph type="subTitle" idx="15"/>
          </p:nvPr>
        </p:nvSpPr>
        <p:spPr>
          <a:xfrm>
            <a:off x="1353424" y="3418366"/>
            <a:ext cx="4860176" cy="640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and Insights</a:t>
            </a:r>
            <a:endParaRPr dirty="0"/>
          </a:p>
        </p:txBody>
      </p:sp>
      <p:pic>
        <p:nvPicPr>
          <p:cNvPr id="3696" name="Google Shape;36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475" y="646111"/>
            <a:ext cx="1560350" cy="167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690;p35">
            <a:extLst>
              <a:ext uri="{FF2B5EF4-FFF2-40B4-BE49-F238E27FC236}">
                <a16:creationId xmlns:a16="http://schemas.microsoft.com/office/drawing/2014/main" id="{C19677E7-F738-437A-922E-AFC48B0F74C7}"/>
              </a:ext>
            </a:extLst>
          </p:cNvPr>
          <p:cNvSpPr txBox="1">
            <a:spLocks/>
          </p:cNvSpPr>
          <p:nvPr/>
        </p:nvSpPr>
        <p:spPr>
          <a:xfrm>
            <a:off x="493913" y="4279825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3695;p35">
            <a:extLst>
              <a:ext uri="{FF2B5EF4-FFF2-40B4-BE49-F238E27FC236}">
                <a16:creationId xmlns:a16="http://schemas.microsoft.com/office/drawing/2014/main" id="{A0903687-106B-49B1-AFB1-FD76EEE1C7A5}"/>
              </a:ext>
            </a:extLst>
          </p:cNvPr>
          <p:cNvSpPr txBox="1">
            <a:spLocks/>
          </p:cNvSpPr>
          <p:nvPr/>
        </p:nvSpPr>
        <p:spPr>
          <a:xfrm>
            <a:off x="1353424" y="4341889"/>
            <a:ext cx="2423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E2248-8952-4747-9E78-C5AA3121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813600" y="0"/>
            <a:ext cx="71208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Meet the Team</a:t>
            </a:r>
            <a:endParaRPr sz="3600" dirty="0"/>
          </a:p>
        </p:txBody>
      </p:sp>
      <p:pic>
        <p:nvPicPr>
          <p:cNvPr id="3711" name="Google Shape;3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977" y="1336488"/>
            <a:ext cx="5304023" cy="383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97;p40">
            <a:extLst>
              <a:ext uri="{FF2B5EF4-FFF2-40B4-BE49-F238E27FC236}">
                <a16:creationId xmlns:a16="http://schemas.microsoft.com/office/drawing/2014/main" id="{7A3F4425-339C-4272-A97F-945892AE4FD8}"/>
              </a:ext>
            </a:extLst>
          </p:cNvPr>
          <p:cNvSpPr txBox="1">
            <a:spLocks/>
          </p:cNvSpPr>
          <p:nvPr/>
        </p:nvSpPr>
        <p:spPr>
          <a:xfrm>
            <a:off x="500100" y="835044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Brian Levesque</a:t>
            </a:r>
          </a:p>
        </p:txBody>
      </p:sp>
      <p:sp>
        <p:nvSpPr>
          <p:cNvPr id="11" name="Google Shape;3797;p40">
            <a:extLst>
              <a:ext uri="{FF2B5EF4-FFF2-40B4-BE49-F238E27FC236}">
                <a16:creationId xmlns:a16="http://schemas.microsoft.com/office/drawing/2014/main" id="{57BF4D1F-9590-4720-9B3D-731823ED9764}"/>
              </a:ext>
            </a:extLst>
          </p:cNvPr>
          <p:cNvSpPr txBox="1">
            <a:spLocks/>
          </p:cNvSpPr>
          <p:nvPr/>
        </p:nvSpPr>
        <p:spPr>
          <a:xfrm>
            <a:off x="447808" y="1699044"/>
            <a:ext cx="3459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Ilackkeya Bhavananthi</a:t>
            </a:r>
          </a:p>
        </p:txBody>
      </p:sp>
      <p:sp>
        <p:nvSpPr>
          <p:cNvPr id="12" name="Google Shape;3797;p40">
            <a:extLst>
              <a:ext uri="{FF2B5EF4-FFF2-40B4-BE49-F238E27FC236}">
                <a16:creationId xmlns:a16="http://schemas.microsoft.com/office/drawing/2014/main" id="{E47002FC-04A8-472F-9948-C3AA3680B4BB}"/>
              </a:ext>
            </a:extLst>
          </p:cNvPr>
          <p:cNvSpPr txBox="1">
            <a:spLocks/>
          </p:cNvSpPr>
          <p:nvPr/>
        </p:nvSpPr>
        <p:spPr>
          <a:xfrm>
            <a:off x="500100" y="2612490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Osman Nayeem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579CC-EEBA-4B29-BB8B-F6CB3662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" y="78401"/>
            <a:ext cx="731583" cy="70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4FCFC-7120-4275-9689-0856AC85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dirty="0"/>
          </a:p>
        </p:txBody>
      </p:sp>
      <p:sp>
        <p:nvSpPr>
          <p:cNvPr id="3791" name="Google Shape;3791;p39"/>
          <p:cNvSpPr txBox="1">
            <a:spLocks noGrp="1"/>
          </p:cNvSpPr>
          <p:nvPr>
            <p:ph type="body" idx="1"/>
          </p:nvPr>
        </p:nvSpPr>
        <p:spPr>
          <a:xfrm>
            <a:off x="64800" y="841902"/>
            <a:ext cx="5997600" cy="3753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-US" sz="1600" dirty="0"/>
              <a:t>The UK rail network's origins trace back to the 19th century, with the first intercity rail pioneering Liverpool-Manchester Railway debuting in 1830.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Networked over 20,000 miles of track and serves around 2,500 stations in the UK.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Approximately 1.8 billion passenger journeys per year (pre-pandemic levels).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Currently managed by various train operating companies (TOCs) under franchises awarded by the government.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Network Rail oversees infrastructure maintenance and improvements.</a:t>
            </a:r>
          </a:p>
        </p:txBody>
      </p:sp>
      <p:pic>
        <p:nvPicPr>
          <p:cNvPr id="5" name="Google Shape;3804;p40">
            <a:extLst>
              <a:ext uri="{FF2B5EF4-FFF2-40B4-BE49-F238E27FC236}">
                <a16:creationId xmlns:a16="http://schemas.microsoft.com/office/drawing/2014/main" id="{D867C2A8-A533-42EE-9793-56AD610274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212" y="2586126"/>
            <a:ext cx="3592800" cy="25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97;p40">
            <a:extLst>
              <a:ext uri="{FF2B5EF4-FFF2-40B4-BE49-F238E27FC236}">
                <a16:creationId xmlns:a16="http://schemas.microsoft.com/office/drawing/2014/main" id="{9C00D5CF-E83F-4C84-B80D-26B63960B300}"/>
              </a:ext>
            </a:extLst>
          </p:cNvPr>
          <p:cNvSpPr txBox="1">
            <a:spLocks/>
          </p:cNvSpPr>
          <p:nvPr/>
        </p:nvSpPr>
        <p:spPr>
          <a:xfrm>
            <a:off x="-61200" y="4917213"/>
            <a:ext cx="3459900" cy="22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100" dirty="0"/>
              <a:t>Source:  </a:t>
            </a:r>
            <a:r>
              <a:rPr lang="en-IN" sz="1100" dirty="0">
                <a:hlinkClick r:id="rId4"/>
              </a:rPr>
              <a:t>ORR</a:t>
            </a:r>
            <a:r>
              <a:rPr lang="en-IN" sz="1100" dirty="0"/>
              <a:t>  | </a:t>
            </a:r>
            <a:r>
              <a:rPr lang="en-IN" sz="1100" dirty="0">
                <a:hlinkClick r:id="rId5"/>
              </a:rPr>
              <a:t>Network Rail </a:t>
            </a:r>
            <a:r>
              <a:rPr lang="en-IN" sz="1100" dirty="0"/>
              <a:t>| </a:t>
            </a:r>
            <a:r>
              <a:rPr lang="en-IN" sz="1100" dirty="0">
                <a:hlinkClick r:id="rId6"/>
              </a:rPr>
              <a:t>National Rail</a:t>
            </a:r>
            <a:endParaRPr lang="en-I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1552-66AF-4847-AB55-A66A9E6E2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88" y="65252"/>
            <a:ext cx="835224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8E910-32B7-456A-8700-6FF8BF50E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Problem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0B034-E251-4B79-953E-D0732E2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6" y="37823"/>
            <a:ext cx="829128" cy="70110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8E77A-AD35-4CD5-B3B1-7F6897EC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36" y="639948"/>
            <a:ext cx="6520164" cy="4083252"/>
          </a:xfrm>
        </p:spPr>
        <p:txBody>
          <a:bodyPr/>
          <a:lstStyle/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endParaRPr lang="en-US" b="1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b="1" dirty="0"/>
              <a:t>PROBLEM STATEMENT</a:t>
            </a:r>
            <a:br>
              <a:rPr lang="en-US" b="1" dirty="0"/>
            </a:br>
            <a:r>
              <a:rPr lang="en-US" b="1" dirty="0"/>
              <a:t>Current Board of UK National Railways –  Schedule performance overview, Delay Compensation efficiency by TOCs  and Delay prediction model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b="1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As Data Analysts, our team has following questions to answer:</a:t>
            </a:r>
          </a:p>
          <a:p>
            <a:pPr>
              <a:lnSpc>
                <a:spcPct val="150000"/>
              </a:lnSpc>
            </a:pPr>
            <a:r>
              <a:rPr lang="en-US" dirty="0"/>
              <a:t>Where and How to get the data? 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in our data?</a:t>
            </a:r>
          </a:p>
          <a:p>
            <a:pPr>
              <a:lnSpc>
                <a:spcPct val="150000"/>
              </a:lnSpc>
            </a:pPr>
            <a:r>
              <a:rPr lang="en-US" dirty="0"/>
              <a:t>What are we going to answer?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Are the trains delayed?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long the trains are delayed?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is the delay observed?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Who is causing more delays?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And more…….</a:t>
            </a:r>
          </a:p>
          <a:p>
            <a:pPr>
              <a:lnSpc>
                <a:spcPct val="150000"/>
              </a:lnSpc>
            </a:pPr>
            <a:r>
              <a:rPr lang="en-US" dirty="0"/>
              <a:t>Can we predict if the train is going to be delayed?</a:t>
            </a:r>
            <a:endParaRPr lang="en-IN" dirty="0"/>
          </a:p>
        </p:txBody>
      </p:sp>
      <p:pic>
        <p:nvPicPr>
          <p:cNvPr id="10" name="Google Shape;5103;p64">
            <a:extLst>
              <a:ext uri="{FF2B5EF4-FFF2-40B4-BE49-F238E27FC236}">
                <a16:creationId xmlns:a16="http://schemas.microsoft.com/office/drawing/2014/main" id="{BC21AD99-BA77-4954-B25D-CC936E7AC1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00" y="2571750"/>
            <a:ext cx="2635200" cy="2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D7D0B-5747-4079-A180-D7CCF58C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oogle Shape;4949;p61"/>
          <p:cNvGrpSpPr/>
          <p:nvPr/>
        </p:nvGrpSpPr>
        <p:grpSpPr>
          <a:xfrm>
            <a:off x="3218367" y="1269612"/>
            <a:ext cx="2707165" cy="3976518"/>
            <a:chOff x="-3944708" y="1422012"/>
            <a:chExt cx="2707165" cy="3976518"/>
          </a:xfrm>
        </p:grpSpPr>
        <p:sp>
          <p:nvSpPr>
            <p:cNvPr id="4950" name="Google Shape;4950;p61"/>
            <p:cNvSpPr/>
            <p:nvPr/>
          </p:nvSpPr>
          <p:spPr>
            <a:xfrm>
              <a:off x="-326791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1"/>
            <p:cNvSpPr/>
            <p:nvPr/>
          </p:nvSpPr>
          <p:spPr>
            <a:xfrm>
              <a:off x="-292952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1"/>
            <p:cNvSpPr/>
            <p:nvPr/>
          </p:nvSpPr>
          <p:spPr>
            <a:xfrm>
              <a:off x="-2929523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1"/>
            <p:cNvSpPr/>
            <p:nvPr/>
          </p:nvSpPr>
          <p:spPr>
            <a:xfrm>
              <a:off x="-292952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1"/>
            <p:cNvSpPr/>
            <p:nvPr/>
          </p:nvSpPr>
          <p:spPr>
            <a:xfrm>
              <a:off x="-259112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1"/>
            <p:cNvSpPr/>
            <p:nvPr/>
          </p:nvSpPr>
          <p:spPr>
            <a:xfrm>
              <a:off x="-259112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1"/>
            <p:cNvSpPr/>
            <p:nvPr/>
          </p:nvSpPr>
          <p:spPr>
            <a:xfrm>
              <a:off x="-2252733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1"/>
            <p:cNvSpPr/>
            <p:nvPr/>
          </p:nvSpPr>
          <p:spPr>
            <a:xfrm>
              <a:off x="-225273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1"/>
            <p:cNvSpPr/>
            <p:nvPr/>
          </p:nvSpPr>
          <p:spPr>
            <a:xfrm>
              <a:off x="-191433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1"/>
            <p:cNvSpPr/>
            <p:nvPr/>
          </p:nvSpPr>
          <p:spPr>
            <a:xfrm>
              <a:off x="-1575942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1"/>
            <p:cNvSpPr/>
            <p:nvPr/>
          </p:nvSpPr>
          <p:spPr>
            <a:xfrm>
              <a:off x="-394470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1"/>
            <p:cNvSpPr/>
            <p:nvPr/>
          </p:nvSpPr>
          <p:spPr>
            <a:xfrm>
              <a:off x="-394470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1"/>
            <p:cNvSpPr/>
            <p:nvPr/>
          </p:nvSpPr>
          <p:spPr>
            <a:xfrm>
              <a:off x="-3944708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1"/>
            <p:cNvSpPr/>
            <p:nvPr/>
          </p:nvSpPr>
          <p:spPr>
            <a:xfrm>
              <a:off x="-394470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1"/>
            <p:cNvSpPr/>
            <p:nvPr/>
          </p:nvSpPr>
          <p:spPr>
            <a:xfrm>
              <a:off x="-360631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1"/>
            <p:cNvSpPr/>
            <p:nvPr/>
          </p:nvSpPr>
          <p:spPr>
            <a:xfrm>
              <a:off x="-36063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1"/>
            <p:cNvSpPr/>
            <p:nvPr/>
          </p:nvSpPr>
          <p:spPr>
            <a:xfrm>
              <a:off x="-292952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1"/>
            <p:cNvSpPr/>
            <p:nvPr/>
          </p:nvSpPr>
          <p:spPr>
            <a:xfrm>
              <a:off x="-36063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1"/>
            <p:cNvSpPr/>
            <p:nvPr/>
          </p:nvSpPr>
          <p:spPr>
            <a:xfrm>
              <a:off x="-259112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1"/>
            <p:cNvSpPr/>
            <p:nvPr/>
          </p:nvSpPr>
          <p:spPr>
            <a:xfrm>
              <a:off x="-2252733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1"/>
            <p:cNvSpPr/>
            <p:nvPr/>
          </p:nvSpPr>
          <p:spPr>
            <a:xfrm>
              <a:off x="-191433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1"/>
            <p:cNvSpPr/>
            <p:nvPr/>
          </p:nvSpPr>
          <p:spPr>
            <a:xfrm>
              <a:off x="-1575942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1"/>
            <p:cNvSpPr/>
            <p:nvPr/>
          </p:nvSpPr>
          <p:spPr>
            <a:xfrm>
              <a:off x="-259112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1"/>
            <p:cNvSpPr/>
            <p:nvPr/>
          </p:nvSpPr>
          <p:spPr>
            <a:xfrm>
              <a:off x="-2252733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1"/>
            <p:cNvSpPr/>
            <p:nvPr/>
          </p:nvSpPr>
          <p:spPr>
            <a:xfrm>
              <a:off x="-191433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1"/>
            <p:cNvSpPr/>
            <p:nvPr/>
          </p:nvSpPr>
          <p:spPr>
            <a:xfrm>
              <a:off x="-1575942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1"/>
            <p:cNvSpPr/>
            <p:nvPr/>
          </p:nvSpPr>
          <p:spPr>
            <a:xfrm>
              <a:off x="-32679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1"/>
            <p:cNvSpPr/>
            <p:nvPr/>
          </p:nvSpPr>
          <p:spPr>
            <a:xfrm>
              <a:off x="-32679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1"/>
            <p:cNvSpPr/>
            <p:nvPr/>
          </p:nvSpPr>
          <p:spPr>
            <a:xfrm>
              <a:off x="-1914340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1"/>
            <p:cNvSpPr/>
            <p:nvPr/>
          </p:nvSpPr>
          <p:spPr>
            <a:xfrm>
              <a:off x="-1575945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1"/>
            <p:cNvSpPr/>
            <p:nvPr/>
          </p:nvSpPr>
          <p:spPr>
            <a:xfrm>
              <a:off x="-3267918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1"/>
            <p:cNvSpPr/>
            <p:nvPr/>
          </p:nvSpPr>
          <p:spPr>
            <a:xfrm>
              <a:off x="-3606313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1"/>
            <p:cNvSpPr/>
            <p:nvPr/>
          </p:nvSpPr>
          <p:spPr>
            <a:xfrm>
              <a:off x="-326791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1"/>
            <p:cNvSpPr/>
            <p:nvPr/>
          </p:nvSpPr>
          <p:spPr>
            <a:xfrm>
              <a:off x="-326791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1"/>
            <p:cNvSpPr/>
            <p:nvPr/>
          </p:nvSpPr>
          <p:spPr>
            <a:xfrm>
              <a:off x="-326791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1"/>
            <p:cNvSpPr/>
            <p:nvPr/>
          </p:nvSpPr>
          <p:spPr>
            <a:xfrm>
              <a:off x="-292952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1"/>
            <p:cNvSpPr/>
            <p:nvPr/>
          </p:nvSpPr>
          <p:spPr>
            <a:xfrm>
              <a:off x="-2929523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1"/>
            <p:cNvSpPr/>
            <p:nvPr/>
          </p:nvSpPr>
          <p:spPr>
            <a:xfrm>
              <a:off x="-292952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1"/>
            <p:cNvSpPr/>
            <p:nvPr/>
          </p:nvSpPr>
          <p:spPr>
            <a:xfrm>
              <a:off x="-2929523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1"/>
            <p:cNvSpPr/>
            <p:nvPr/>
          </p:nvSpPr>
          <p:spPr>
            <a:xfrm>
              <a:off x="-292952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1"/>
            <p:cNvSpPr/>
            <p:nvPr/>
          </p:nvSpPr>
          <p:spPr>
            <a:xfrm>
              <a:off x="-2929523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1"/>
            <p:cNvSpPr/>
            <p:nvPr/>
          </p:nvSpPr>
          <p:spPr>
            <a:xfrm>
              <a:off x="-292952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1"/>
            <p:cNvSpPr/>
            <p:nvPr/>
          </p:nvSpPr>
          <p:spPr>
            <a:xfrm>
              <a:off x="-259112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1"/>
            <p:cNvSpPr/>
            <p:nvPr/>
          </p:nvSpPr>
          <p:spPr>
            <a:xfrm>
              <a:off x="-259112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1"/>
            <p:cNvSpPr/>
            <p:nvPr/>
          </p:nvSpPr>
          <p:spPr>
            <a:xfrm>
              <a:off x="-259112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1"/>
            <p:cNvSpPr/>
            <p:nvPr/>
          </p:nvSpPr>
          <p:spPr>
            <a:xfrm>
              <a:off x="-2252733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1"/>
            <p:cNvSpPr/>
            <p:nvPr/>
          </p:nvSpPr>
          <p:spPr>
            <a:xfrm>
              <a:off x="-225273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1"/>
            <p:cNvSpPr/>
            <p:nvPr/>
          </p:nvSpPr>
          <p:spPr>
            <a:xfrm>
              <a:off x="-225273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1"/>
            <p:cNvSpPr/>
            <p:nvPr/>
          </p:nvSpPr>
          <p:spPr>
            <a:xfrm>
              <a:off x="-191433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1"/>
            <p:cNvSpPr/>
            <p:nvPr/>
          </p:nvSpPr>
          <p:spPr>
            <a:xfrm>
              <a:off x="-191433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1"/>
            <p:cNvSpPr/>
            <p:nvPr/>
          </p:nvSpPr>
          <p:spPr>
            <a:xfrm>
              <a:off x="-191433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1"/>
            <p:cNvSpPr/>
            <p:nvPr/>
          </p:nvSpPr>
          <p:spPr>
            <a:xfrm>
              <a:off x="-1575942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1"/>
            <p:cNvSpPr/>
            <p:nvPr/>
          </p:nvSpPr>
          <p:spPr>
            <a:xfrm>
              <a:off x="-1575942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1"/>
            <p:cNvSpPr/>
            <p:nvPr/>
          </p:nvSpPr>
          <p:spPr>
            <a:xfrm>
              <a:off x="-1575942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1"/>
            <p:cNvSpPr/>
            <p:nvPr/>
          </p:nvSpPr>
          <p:spPr>
            <a:xfrm>
              <a:off x="-394470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1"/>
            <p:cNvSpPr/>
            <p:nvPr/>
          </p:nvSpPr>
          <p:spPr>
            <a:xfrm>
              <a:off x="-394470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1"/>
            <p:cNvSpPr/>
            <p:nvPr/>
          </p:nvSpPr>
          <p:spPr>
            <a:xfrm>
              <a:off x="-3944708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1"/>
            <p:cNvSpPr/>
            <p:nvPr/>
          </p:nvSpPr>
          <p:spPr>
            <a:xfrm>
              <a:off x="-394470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1"/>
            <p:cNvSpPr/>
            <p:nvPr/>
          </p:nvSpPr>
          <p:spPr>
            <a:xfrm>
              <a:off x="-394470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1"/>
            <p:cNvSpPr/>
            <p:nvPr/>
          </p:nvSpPr>
          <p:spPr>
            <a:xfrm>
              <a:off x="-394470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1"/>
            <p:cNvSpPr/>
            <p:nvPr/>
          </p:nvSpPr>
          <p:spPr>
            <a:xfrm>
              <a:off x="-394470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1"/>
            <p:cNvSpPr/>
            <p:nvPr/>
          </p:nvSpPr>
          <p:spPr>
            <a:xfrm>
              <a:off x="-394470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1"/>
            <p:cNvSpPr/>
            <p:nvPr/>
          </p:nvSpPr>
          <p:spPr>
            <a:xfrm>
              <a:off x="-360631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1"/>
            <p:cNvSpPr/>
            <p:nvPr/>
          </p:nvSpPr>
          <p:spPr>
            <a:xfrm>
              <a:off x="-360631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1"/>
            <p:cNvSpPr/>
            <p:nvPr/>
          </p:nvSpPr>
          <p:spPr>
            <a:xfrm>
              <a:off x="-360631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1"/>
            <p:cNvSpPr/>
            <p:nvPr/>
          </p:nvSpPr>
          <p:spPr>
            <a:xfrm>
              <a:off x="-292952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1"/>
            <p:cNvSpPr/>
            <p:nvPr/>
          </p:nvSpPr>
          <p:spPr>
            <a:xfrm>
              <a:off x="-36063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1"/>
            <p:cNvSpPr/>
            <p:nvPr/>
          </p:nvSpPr>
          <p:spPr>
            <a:xfrm>
              <a:off x="-259112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1"/>
            <p:cNvSpPr/>
            <p:nvPr/>
          </p:nvSpPr>
          <p:spPr>
            <a:xfrm>
              <a:off x="-2252733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1"/>
            <p:cNvSpPr/>
            <p:nvPr/>
          </p:nvSpPr>
          <p:spPr>
            <a:xfrm>
              <a:off x="-191433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1"/>
            <p:cNvSpPr/>
            <p:nvPr/>
          </p:nvSpPr>
          <p:spPr>
            <a:xfrm>
              <a:off x="-1575942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1"/>
            <p:cNvSpPr/>
            <p:nvPr/>
          </p:nvSpPr>
          <p:spPr>
            <a:xfrm>
              <a:off x="-259112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1"/>
            <p:cNvSpPr/>
            <p:nvPr/>
          </p:nvSpPr>
          <p:spPr>
            <a:xfrm>
              <a:off x="-2252733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1"/>
            <p:cNvSpPr/>
            <p:nvPr/>
          </p:nvSpPr>
          <p:spPr>
            <a:xfrm>
              <a:off x="-191433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1"/>
            <p:cNvSpPr/>
            <p:nvPr/>
          </p:nvSpPr>
          <p:spPr>
            <a:xfrm>
              <a:off x="-1575942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1"/>
            <p:cNvSpPr/>
            <p:nvPr/>
          </p:nvSpPr>
          <p:spPr>
            <a:xfrm>
              <a:off x="-259112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1"/>
            <p:cNvSpPr/>
            <p:nvPr/>
          </p:nvSpPr>
          <p:spPr>
            <a:xfrm>
              <a:off x="-2252733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1"/>
            <p:cNvSpPr/>
            <p:nvPr/>
          </p:nvSpPr>
          <p:spPr>
            <a:xfrm>
              <a:off x="-191433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1"/>
            <p:cNvSpPr/>
            <p:nvPr/>
          </p:nvSpPr>
          <p:spPr>
            <a:xfrm>
              <a:off x="-1575942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1"/>
            <p:cNvSpPr/>
            <p:nvPr/>
          </p:nvSpPr>
          <p:spPr>
            <a:xfrm>
              <a:off x="-259112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1"/>
            <p:cNvSpPr/>
            <p:nvPr/>
          </p:nvSpPr>
          <p:spPr>
            <a:xfrm>
              <a:off x="-225273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1"/>
            <p:cNvSpPr/>
            <p:nvPr/>
          </p:nvSpPr>
          <p:spPr>
            <a:xfrm>
              <a:off x="-191433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1"/>
            <p:cNvSpPr/>
            <p:nvPr/>
          </p:nvSpPr>
          <p:spPr>
            <a:xfrm>
              <a:off x="-1575942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1"/>
            <p:cNvSpPr/>
            <p:nvPr/>
          </p:nvSpPr>
          <p:spPr>
            <a:xfrm>
              <a:off x="-32679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1"/>
            <p:cNvSpPr/>
            <p:nvPr/>
          </p:nvSpPr>
          <p:spPr>
            <a:xfrm>
              <a:off x="-259112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1"/>
            <p:cNvSpPr/>
            <p:nvPr/>
          </p:nvSpPr>
          <p:spPr>
            <a:xfrm>
              <a:off x="-225273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1"/>
            <p:cNvSpPr/>
            <p:nvPr/>
          </p:nvSpPr>
          <p:spPr>
            <a:xfrm>
              <a:off x="-191433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1"/>
            <p:cNvSpPr/>
            <p:nvPr/>
          </p:nvSpPr>
          <p:spPr>
            <a:xfrm>
              <a:off x="-1575942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1"/>
            <p:cNvSpPr/>
            <p:nvPr/>
          </p:nvSpPr>
          <p:spPr>
            <a:xfrm>
              <a:off x="-360629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1"/>
            <p:cNvSpPr/>
            <p:nvPr/>
          </p:nvSpPr>
          <p:spPr>
            <a:xfrm>
              <a:off x="-360629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1"/>
            <p:cNvSpPr/>
            <p:nvPr/>
          </p:nvSpPr>
          <p:spPr>
            <a:xfrm>
              <a:off x="-360629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1"/>
            <p:cNvSpPr/>
            <p:nvPr/>
          </p:nvSpPr>
          <p:spPr>
            <a:xfrm>
              <a:off x="-326790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1"/>
            <p:cNvSpPr/>
            <p:nvPr/>
          </p:nvSpPr>
          <p:spPr>
            <a:xfrm>
              <a:off x="-326790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1"/>
            <p:cNvSpPr/>
            <p:nvPr/>
          </p:nvSpPr>
          <p:spPr>
            <a:xfrm>
              <a:off x="-326790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1"/>
            <p:cNvSpPr/>
            <p:nvPr/>
          </p:nvSpPr>
          <p:spPr>
            <a:xfrm>
              <a:off x="-3267918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-3606313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7" name="Google Shape;5047;p61"/>
          <p:cNvCxnSpPr>
            <a:stCxn id="5048" idx="2"/>
            <a:endCxn id="5049" idx="0"/>
          </p:cNvCxnSpPr>
          <p:nvPr/>
        </p:nvCxnSpPr>
        <p:spPr>
          <a:xfrm>
            <a:off x="32101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0" name="Google Shape;5050;p61"/>
          <p:cNvCxnSpPr>
            <a:stCxn id="5049" idx="3"/>
            <a:endCxn id="5051" idx="1"/>
          </p:cNvCxnSpPr>
          <p:nvPr/>
        </p:nvCxnSpPr>
        <p:spPr>
          <a:xfrm>
            <a:off x="3461500" y="4088563"/>
            <a:ext cx="22209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2" name="Google Shape;5052;p61"/>
          <p:cNvCxnSpPr>
            <a:stCxn id="5053" idx="2"/>
            <a:endCxn id="5051" idx="0"/>
          </p:cNvCxnSpPr>
          <p:nvPr/>
        </p:nvCxnSpPr>
        <p:spPr>
          <a:xfrm>
            <a:off x="59338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066" name="Google Shape;5066;p61"/>
          <p:cNvCxnSpPr>
            <a:stCxn id="5067" idx="3"/>
            <a:endCxn id="5068" idx="1"/>
          </p:cNvCxnSpPr>
          <p:nvPr/>
        </p:nvCxnSpPr>
        <p:spPr>
          <a:xfrm>
            <a:off x="3461500" y="1815925"/>
            <a:ext cx="22209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7" name="Google Shape;5067;p61"/>
          <p:cNvSpPr txBox="1"/>
          <p:nvPr/>
        </p:nvSpPr>
        <p:spPr>
          <a:xfrm>
            <a:off x="29587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2500" b="1" dirty="0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8" name="Google Shape;5048;p61"/>
          <p:cNvSpPr txBox="1"/>
          <p:nvPr/>
        </p:nvSpPr>
        <p:spPr>
          <a:xfrm>
            <a:off x="29587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9" name="Google Shape;5049;p61"/>
          <p:cNvSpPr txBox="1"/>
          <p:nvPr/>
        </p:nvSpPr>
        <p:spPr>
          <a:xfrm>
            <a:off x="29587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68" name="Google Shape;5068;p61"/>
          <p:cNvSpPr txBox="1"/>
          <p:nvPr/>
        </p:nvSpPr>
        <p:spPr>
          <a:xfrm>
            <a:off x="56824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6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3" name="Google Shape;5053;p61"/>
          <p:cNvSpPr txBox="1"/>
          <p:nvPr/>
        </p:nvSpPr>
        <p:spPr>
          <a:xfrm>
            <a:off x="56824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5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1" name="Google Shape;5051;p61"/>
          <p:cNvSpPr txBox="1"/>
          <p:nvPr/>
        </p:nvSpPr>
        <p:spPr>
          <a:xfrm>
            <a:off x="56824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069" name="Google Shape;5069;p61"/>
          <p:cNvCxnSpPr>
            <a:stCxn id="5068" idx="2"/>
            <a:endCxn id="5053" idx="0"/>
          </p:cNvCxnSpPr>
          <p:nvPr/>
        </p:nvCxnSpPr>
        <p:spPr>
          <a:xfrm>
            <a:off x="59338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0" name="Google Shape;5070;p61"/>
          <p:cNvCxnSpPr>
            <a:stCxn id="5067" idx="2"/>
            <a:endCxn id="5048" idx="0"/>
          </p:cNvCxnSpPr>
          <p:nvPr/>
        </p:nvCxnSpPr>
        <p:spPr>
          <a:xfrm>
            <a:off x="32101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71" name="Google Shape;50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11" y="1518919"/>
            <a:ext cx="1630674" cy="286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Where and How to get the data? 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B91CC60C-C496-4A4B-948E-F83B09926B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095" y="1602546"/>
            <a:ext cx="2042337" cy="426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DAC613-CF04-4B19-9992-58B516879EF5}"/>
              </a:ext>
            </a:extLst>
          </p:cNvPr>
          <p:cNvSpPr/>
          <p:nvPr/>
        </p:nvSpPr>
        <p:spPr>
          <a:xfrm>
            <a:off x="635674" y="2738865"/>
            <a:ext cx="2042337" cy="570912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Containerize Docker Images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162EB27-F2FA-4B06-A61F-58E0F173FD98}"/>
              </a:ext>
            </a:extLst>
          </p:cNvPr>
          <p:cNvSpPr/>
          <p:nvPr/>
        </p:nvSpPr>
        <p:spPr>
          <a:xfrm>
            <a:off x="645473" y="3920553"/>
            <a:ext cx="2042337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Start the pipeline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086D4-9704-45DA-BEF6-8001DBA1280C}"/>
              </a:ext>
            </a:extLst>
          </p:cNvPr>
          <p:cNvSpPr/>
          <p:nvPr/>
        </p:nvSpPr>
        <p:spPr>
          <a:xfrm>
            <a:off x="6465737" y="3924034"/>
            <a:ext cx="2042337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Fetch Live data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920F77E-4436-496E-9FDE-46AB46BAC3B6}"/>
              </a:ext>
            </a:extLst>
          </p:cNvPr>
          <p:cNvSpPr/>
          <p:nvPr/>
        </p:nvSpPr>
        <p:spPr>
          <a:xfrm>
            <a:off x="6465736" y="2738865"/>
            <a:ext cx="2042337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Consume the live data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89A0C3-40BC-4F65-9675-3CA4874F32E2}"/>
              </a:ext>
            </a:extLst>
          </p:cNvPr>
          <p:cNvSpPr/>
          <p:nvPr/>
        </p:nvSpPr>
        <p:spPr>
          <a:xfrm>
            <a:off x="6465735" y="1602546"/>
            <a:ext cx="2042337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Process and load to DB</a:t>
            </a:r>
            <a:endParaRPr lang="en-IN" dirty="0">
              <a:solidFill>
                <a:srgbClr val="FBFCFD"/>
              </a:solidFill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2B77B06-509C-4C81-A08B-0A923D2C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is in our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A9B5C-C0AD-45E6-BA7F-6CE47168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07"/>
          <a:stretch/>
        </p:blipFill>
        <p:spPr>
          <a:xfrm>
            <a:off x="-1" y="943190"/>
            <a:ext cx="4767281" cy="2462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94B4E-4052-4AD1-BE94-56D815A7B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33"/>
          <a:stretch/>
        </p:blipFill>
        <p:spPr>
          <a:xfrm>
            <a:off x="0" y="3405600"/>
            <a:ext cx="4767280" cy="1733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71EE8-D034-489B-A2F8-B354E240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120" y="946673"/>
            <a:ext cx="3606319" cy="4196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C53E2B-86A5-4AE1-95B2-897042B46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1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0FB00-1209-484F-8D47-26A0402BE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5"/>
          <a:stretch/>
        </p:blipFill>
        <p:spPr>
          <a:xfrm>
            <a:off x="0" y="705624"/>
            <a:ext cx="4507041" cy="3452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63002-B491-4648-8611-8990ADE00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6" r="58898"/>
          <a:stretch/>
        </p:blipFill>
        <p:spPr>
          <a:xfrm>
            <a:off x="2241032" y="1348517"/>
            <a:ext cx="2089874" cy="3089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D49C6-0315-4F32-ABDD-66E6E0C5BE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64" r="4330"/>
          <a:stretch/>
        </p:blipFill>
        <p:spPr>
          <a:xfrm>
            <a:off x="4334347" y="943190"/>
            <a:ext cx="4809653" cy="4200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91099-8BB5-4EEF-85A2-36B3DB982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3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7D2C5-5651-4B0B-9AC9-CE7C66C75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1"/>
          <a:stretch/>
        </p:blipFill>
        <p:spPr>
          <a:xfrm>
            <a:off x="-1" y="657820"/>
            <a:ext cx="4233725" cy="1325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9401E-DABC-4F53-A625-226304B95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83546"/>
            <a:ext cx="4233726" cy="315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563AD-AEE1-43E1-A9F1-5D3CD6611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725" y="657822"/>
            <a:ext cx="4910274" cy="2765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455DA-72BE-4B7F-A6FF-2C3B1760E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724" y="3422856"/>
            <a:ext cx="4910276" cy="167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6FED1B-8A93-4D8F-BB2A-8C964D3DC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72149"/>
      </p:ext>
    </p:extLst>
  </p:cSld>
  <p:clrMapOvr>
    <a:masterClrMapping/>
  </p:clrMapOvr>
</p:sld>
</file>

<file path=ppt/theme/theme1.xml><?xml version="1.0" encoding="utf-8"?>
<a:theme xmlns:a="http://schemas.openxmlformats.org/drawingml/2006/main" name="Railway Studies University by Slidesgo">
  <a:themeElements>
    <a:clrScheme name="Simple Light">
      <a:dk1>
        <a:srgbClr val="000000"/>
      </a:dk1>
      <a:lt1>
        <a:srgbClr val="C9C9C9"/>
      </a:lt1>
      <a:dk2>
        <a:srgbClr val="DADADA"/>
      </a:dk2>
      <a:lt2>
        <a:srgbClr val="FFFFFF"/>
      </a:lt2>
      <a:accent1>
        <a:srgbClr val="C8CAE5"/>
      </a:accent1>
      <a:accent2>
        <a:srgbClr val="7B81BE"/>
      </a:accent2>
      <a:accent3>
        <a:srgbClr val="2D4E9D"/>
      </a:accent3>
      <a:accent4>
        <a:srgbClr val="292F69"/>
      </a:accent4>
      <a:accent5>
        <a:srgbClr val="212247"/>
      </a:accent5>
      <a:accent6>
        <a:srgbClr val="FFFFFF"/>
      </a:accent6>
      <a:hlink>
        <a:srgbClr val="2D4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529</Words>
  <Application>Microsoft Office PowerPoint</Application>
  <PresentationFormat>On-screen Show (16:9)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Oswald SemiBold</vt:lpstr>
      <vt:lpstr>Bebas Neue</vt:lpstr>
      <vt:lpstr>Arial</vt:lpstr>
      <vt:lpstr>Aldrich</vt:lpstr>
      <vt:lpstr>Blinker</vt:lpstr>
      <vt:lpstr>Courier New</vt:lpstr>
      <vt:lpstr>Railway Studies University by Slidesgo</vt:lpstr>
      <vt:lpstr>UK NATIONAL RAIL PERFORMANCE 2024</vt:lpstr>
      <vt:lpstr>Agenda</vt:lpstr>
      <vt:lpstr>Meet the Team</vt:lpstr>
      <vt:lpstr>Background</vt:lpstr>
      <vt:lpstr>Business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Studies University</dc:title>
  <cp:lastModifiedBy>Ilackkeya Bhavananthi</cp:lastModifiedBy>
  <cp:revision>43</cp:revision>
  <dcterms:modified xsi:type="dcterms:W3CDTF">2024-07-16T15:14:01Z</dcterms:modified>
</cp:coreProperties>
</file>